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94" r:id="rId5"/>
    <p:sldId id="295" r:id="rId6"/>
    <p:sldId id="296" r:id="rId7"/>
    <p:sldId id="300" r:id="rId8"/>
    <p:sldId id="297" r:id="rId9"/>
    <p:sldId id="298" r:id="rId10"/>
    <p:sldId id="299" r:id="rId11"/>
    <p:sldId id="301" r:id="rId12"/>
    <p:sldId id="293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2"/>
    <p:restoredTop sz="94694"/>
  </p:normalViewPr>
  <p:slideViewPr>
    <p:cSldViewPr snapToGrid="0" snapToObjects="1" showGuides="1">
      <p:cViewPr varScale="1">
        <p:scale>
          <a:sx n="99" d="100"/>
          <a:sy n="99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83D96-1A0E-5F44-9EE9-B258C9288E6B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72B37-BCD9-594D-892C-C8A0FFADF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24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57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8F4EEC-3F1A-2D4B-9538-1FE29323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2E21399-03CE-C241-9939-94E0DBA4E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FDB90B-C0EE-364A-8BC3-CC7227D4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D4576E-00E1-4C41-A714-3B6A32DE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0409D3-EBE7-7D47-82AA-FE017945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1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D8B7BB-6402-3A45-A3EE-4044CEC0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9D2626B-991C-1445-BA78-5FB94979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73F213-731E-9543-90CC-35EEA064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23C04A-78C8-9C44-B88D-A64A16B7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99CBB0-4649-4E4B-B8DE-E0032D17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53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B49B017-476B-BD41-AB70-B5D84BD35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655149C-154A-7E4B-8DF4-D32154DE0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290F8B-6931-4A45-BFE2-59E8BD7E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0E486F-70E4-014D-940D-AB29226A1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2C342C-5403-EC40-8F4E-0EB7F3A03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10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E02A17-A854-F74B-99F9-D7781131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5E55D-D002-2D46-BD08-EE369D0E1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FD6EAC-ED92-434F-9B94-9310DD49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936EBF-CEA1-1F47-9453-0723C989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925D91-3A5A-864A-9D2C-7CA72AAF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04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E3CA2-905C-B441-BC1A-5CDD6859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96C94E-5FD5-0542-95ED-7424FAD90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11FE49-49B5-5546-989B-A0953A9C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415F1C-FDAC-B148-96A8-84882337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C03879-4B1C-1141-8508-8CD81AC9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45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0567F4-3FB7-BD41-9E4B-82492A1E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38EC9C-2870-0846-9DAA-D82B3A75C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CBA281-BFA7-EE4B-898A-C7D33C645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2C6237-C623-1941-A838-669165BE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BFAAB2-0BBB-5E4F-AD2A-AB92CD76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0B09C25-9EC7-6C4A-9184-2FF1E731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36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3A7DF1-BED4-CD4F-BC1A-A4B35356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6217AC-29A7-354A-99BA-F99D00A83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5D0B53-91B8-5643-B1D3-8D951AF88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A5F0AA9-C682-D947-B547-650A745E4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F2055B0-4B67-F24A-8306-0C348752B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40B2C86-3406-214E-9570-2A0C8AA5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5F22F53-3312-7F4B-B603-24022237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E657949-7C8C-8A41-9687-89897BFBB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30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B46EEA-D632-B241-A83C-5C603E45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92A4A73-D193-F445-A706-811990E4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BF44157-3BC1-8341-BFD9-772E43E4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EDA752E-4EE9-F74C-AEA7-CAB274F0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11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2C2F6C3-3123-074D-B896-C177AF6F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A1D8E13-A70E-654D-A7D4-E97BB6A4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93B54E8-56BA-A14C-97FD-C1B684AC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77A663-B367-AD4E-A748-285CCBCBD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98F9DC-25EB-EB45-89BD-F1C53C35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D55436A-8509-504E-92AC-731258122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83B432-C075-E341-A0F4-313361F4F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05C660B-7034-BE42-82FB-F0A9E669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59ADDB-82CA-E644-93ED-777E9C9C7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9907A1-4AA2-5C46-941D-7A85450B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5607EB-94D6-6B41-B963-5D47CF1C3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E15D35A-F2A2-5745-905F-B12F54DC5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FC1244-6E71-AF4D-8592-5D32552C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B422858-F8DB-3549-8CF8-0F86FD94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1178177-A1AB-C748-BB42-94EC8DE9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61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A484526-B179-D049-AEBB-90A0EAB7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D5B936-0F7E-094F-8434-3FFB2FAA3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192D08-6C3F-4B44-9106-9A34CF79E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7E8E-B182-2045-8B3C-F57C7AD39D1B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5D329D-6C58-924B-8443-9F52EF6AD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C528BB-9EC1-E040-B2E8-CA179EFCC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8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D41C01-28D8-ED41-8497-E97F4B6E0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31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45" y="309937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10165404" y="370967"/>
            <a:ext cx="16634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SBAD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226F4EF-6A10-5A43-85EC-20AA58204AEF}"/>
              </a:ext>
            </a:extLst>
          </p:cNvPr>
          <p:cNvSpPr txBox="1"/>
          <p:nvPr/>
        </p:nvSpPr>
        <p:spPr>
          <a:xfrm>
            <a:off x="5771746" y="370967"/>
            <a:ext cx="435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pl-PL" sz="1000" b="1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hab. inż. </a:t>
            </a:r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Sumelka, prof. PP</a:t>
            </a:r>
            <a:endParaRPr lang="pl-PL" sz="1000" b="1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Prorektor ds. nauki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A37EA919-9974-7340-A478-DA5231E42ED9}"/>
              </a:ext>
            </a:extLst>
          </p:cNvPr>
          <p:cNvCxnSpPr/>
          <p:nvPr/>
        </p:nvCxnSpPr>
        <p:spPr>
          <a:xfrm>
            <a:off x="10165404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12"/>
          <p:cNvSpPr/>
          <p:nvPr/>
        </p:nvSpPr>
        <p:spPr>
          <a:xfrm>
            <a:off x="1349821" y="1358538"/>
            <a:ext cx="6862354" cy="14107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sz="2400" b="1" dirty="0" smtClean="0"/>
              <a:t>środki </a:t>
            </a:r>
            <a:r>
              <a:rPr lang="pl-PL" sz="2400" b="1" dirty="0"/>
              <a:t>na premiowanie wybitnych osiągnięć naukowych członków zespołów badawczych w </a:t>
            </a:r>
            <a:r>
              <a:rPr lang="pl-PL" sz="2400" b="1" dirty="0" smtClean="0"/>
              <a:t>wysokości do </a:t>
            </a:r>
            <a:r>
              <a:rPr lang="pl-PL" sz="2400" b="1" dirty="0"/>
              <a:t>50% przyznanej środków</a:t>
            </a:r>
            <a:endParaRPr lang="en-GB" sz="2400" b="1" dirty="0"/>
          </a:p>
        </p:txBody>
      </p:sp>
      <p:sp>
        <p:nvSpPr>
          <p:cNvPr id="15" name="Prostokąt 14"/>
          <p:cNvSpPr/>
          <p:nvPr/>
        </p:nvSpPr>
        <p:spPr>
          <a:xfrm>
            <a:off x="515896" y="1771544"/>
            <a:ext cx="370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en-GB" sz="3200" b="1" dirty="0"/>
          </a:p>
        </p:txBody>
      </p:sp>
      <p:sp>
        <p:nvSpPr>
          <p:cNvPr id="3" name="Prostokąt 2"/>
          <p:cNvSpPr/>
          <p:nvPr/>
        </p:nvSpPr>
        <p:spPr>
          <a:xfrm>
            <a:off x="571814" y="3195986"/>
            <a:ext cx="772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spc="-1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Wysokość środków na dodatki wymaga akceptacji </a:t>
            </a:r>
            <a:r>
              <a:rPr lang="pl-PL" sz="2800" spc="-1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rektora.</a:t>
            </a:r>
            <a:endParaRPr lang="en-GB" sz="2800" dirty="0"/>
          </a:p>
        </p:txBody>
      </p:sp>
      <p:sp>
        <p:nvSpPr>
          <p:cNvPr id="6" name="Prostokąt 5"/>
          <p:cNvSpPr/>
          <p:nvPr/>
        </p:nvSpPr>
        <p:spPr>
          <a:xfrm>
            <a:off x="515896" y="4145865"/>
            <a:ext cx="10920548" cy="555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200"/>
              <a:tabLst>
                <a:tab pos="226695" algn="l"/>
              </a:tabLst>
            </a:pP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Zasady przyznawania </a:t>
            </a: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dodatków ustala </a:t>
            </a: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rektor w drodze odrębnego zarządzenia.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9855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45" y="309937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10165404" y="370967"/>
            <a:ext cx="16634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SBAD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226F4EF-6A10-5A43-85EC-20AA58204AEF}"/>
              </a:ext>
            </a:extLst>
          </p:cNvPr>
          <p:cNvSpPr txBox="1"/>
          <p:nvPr/>
        </p:nvSpPr>
        <p:spPr>
          <a:xfrm>
            <a:off x="5771746" y="370967"/>
            <a:ext cx="435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pl-PL" sz="1000" b="1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hab. inż. </a:t>
            </a:r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Sumelka, prof. PP</a:t>
            </a:r>
            <a:endParaRPr lang="pl-PL" sz="1000" b="1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Prorektor ds. nauki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A37EA919-9974-7340-A478-DA5231E42ED9}"/>
              </a:ext>
            </a:extLst>
          </p:cNvPr>
          <p:cNvCxnSpPr/>
          <p:nvPr/>
        </p:nvCxnSpPr>
        <p:spPr>
          <a:xfrm>
            <a:off x="10165404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/>
          <p:cNvSpPr/>
          <p:nvPr/>
        </p:nvSpPr>
        <p:spPr>
          <a:xfrm>
            <a:off x="1045026" y="1306276"/>
            <a:ext cx="6862354" cy="14107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sz="2400" b="1" dirty="0" smtClean="0"/>
              <a:t>rezerwa </a:t>
            </a:r>
            <a:r>
              <a:rPr lang="pl-PL" sz="2400" b="1" dirty="0"/>
              <a:t>dziekana w wysokości do 5% przyznanych środków</a:t>
            </a:r>
            <a:endParaRPr lang="en-GB" sz="2400" b="1" dirty="0"/>
          </a:p>
        </p:txBody>
      </p:sp>
      <p:sp>
        <p:nvSpPr>
          <p:cNvPr id="16" name="Prostokąt 15"/>
          <p:cNvSpPr/>
          <p:nvPr/>
        </p:nvSpPr>
        <p:spPr>
          <a:xfrm>
            <a:off x="279189" y="1719282"/>
            <a:ext cx="463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en-GB" sz="3200" b="1" dirty="0"/>
          </a:p>
        </p:txBody>
      </p:sp>
      <p:sp>
        <p:nvSpPr>
          <p:cNvPr id="3" name="Prostokąt 2"/>
          <p:cNvSpPr/>
          <p:nvPr/>
        </p:nvSpPr>
        <p:spPr>
          <a:xfrm>
            <a:off x="279189" y="3239593"/>
            <a:ext cx="3688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spc="-1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może być wykorzystana </a:t>
            </a:r>
            <a:r>
              <a:rPr lang="pl-PL" sz="2800" spc="-1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GB" sz="2800" dirty="0"/>
          </a:p>
        </p:txBody>
      </p:sp>
      <p:sp>
        <p:nvSpPr>
          <p:cNvPr id="18" name="Prostokąt 17"/>
          <p:cNvSpPr/>
          <p:nvPr/>
        </p:nvSpPr>
        <p:spPr>
          <a:xfrm>
            <a:off x="4180114" y="4450089"/>
            <a:ext cx="6862354" cy="14107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sz="2400" b="1" dirty="0" smtClean="0"/>
              <a:t>środki </a:t>
            </a:r>
            <a:r>
              <a:rPr lang="pl-PL" sz="2400" b="1" dirty="0"/>
              <a:t>na realizację zadań badawczych, z tego nie mniej niż 10% na zadania realizowane przez młodych naukowców</a:t>
            </a:r>
            <a:endParaRPr lang="en-GB" sz="2400" b="1" dirty="0"/>
          </a:p>
        </p:txBody>
      </p:sp>
      <p:sp>
        <p:nvSpPr>
          <p:cNvPr id="19" name="Prostokąt 18"/>
          <p:cNvSpPr/>
          <p:nvPr/>
        </p:nvSpPr>
        <p:spPr>
          <a:xfrm>
            <a:off x="3371797" y="4970817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1255263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D41C01-28D8-ED41-8497-E97F4B6E0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5065437" y="5692894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za uwagę !</a:t>
            </a:r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097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28A31D8-B427-A94F-9F52-80A686D61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526" y="2342368"/>
            <a:ext cx="2353762" cy="2353762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6527FB65-B9EC-3E4B-BFD7-2AC512BC75D4}"/>
              </a:ext>
            </a:extLst>
          </p:cNvPr>
          <p:cNvCxnSpPr>
            <a:cxnSpLocks/>
          </p:cNvCxnSpPr>
          <p:nvPr/>
        </p:nvCxnSpPr>
        <p:spPr>
          <a:xfrm>
            <a:off x="4530480" y="2342368"/>
            <a:ext cx="0" cy="2353762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6150B0F-4B80-A44A-928D-B3A88E950A06}"/>
              </a:ext>
            </a:extLst>
          </p:cNvPr>
          <p:cNvSpPr txBox="1"/>
          <p:nvPr/>
        </p:nvSpPr>
        <p:spPr>
          <a:xfrm>
            <a:off x="5172673" y="2342368"/>
            <a:ext cx="66535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</a:t>
            </a:r>
            <a:r>
              <a:rPr lang="pl-PL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zasadach finansowania badań naukowych w roku 2021</a:t>
            </a:r>
            <a:endParaRPr lang="pl-PL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34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45" y="309937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10165404" y="370967"/>
            <a:ext cx="16634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SBAD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226F4EF-6A10-5A43-85EC-20AA58204AEF}"/>
              </a:ext>
            </a:extLst>
          </p:cNvPr>
          <p:cNvSpPr txBox="1"/>
          <p:nvPr/>
        </p:nvSpPr>
        <p:spPr>
          <a:xfrm>
            <a:off x="5771746" y="370967"/>
            <a:ext cx="435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pl-PL" sz="1000" b="1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hab. inż. </a:t>
            </a:r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Sumelka, prof. PP</a:t>
            </a:r>
            <a:endParaRPr lang="pl-PL" sz="1000" b="1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Prorektor ds. nauki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A37EA919-9974-7340-A478-DA5231E42ED9}"/>
              </a:ext>
            </a:extLst>
          </p:cNvPr>
          <p:cNvCxnSpPr/>
          <p:nvPr/>
        </p:nvCxnSpPr>
        <p:spPr>
          <a:xfrm>
            <a:off x="10165404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jaśnienie ze strzałką w lewo 3"/>
          <p:cNvSpPr/>
          <p:nvPr/>
        </p:nvSpPr>
        <p:spPr>
          <a:xfrm flipH="1">
            <a:off x="1123406" y="2560320"/>
            <a:ext cx="2072640" cy="241227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800" b="1" dirty="0" smtClean="0"/>
              <a:t>SUBWENCJA</a:t>
            </a:r>
            <a:endParaRPr lang="en-GB" sz="2800" b="1" dirty="0"/>
          </a:p>
        </p:txBody>
      </p:sp>
      <p:sp>
        <p:nvSpPr>
          <p:cNvPr id="8" name="Prostokąt 7"/>
          <p:cNvSpPr/>
          <p:nvPr/>
        </p:nvSpPr>
        <p:spPr>
          <a:xfrm>
            <a:off x="3317966" y="1236617"/>
            <a:ext cx="7350034" cy="519030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1" dirty="0"/>
              <a:t>zadania realizowane w ramach wydziałów;</a:t>
            </a:r>
            <a:endParaRPr lang="en-GB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1" dirty="0"/>
              <a:t>interdyscyplinarne granty rektorskie;</a:t>
            </a:r>
            <a:endParaRPr lang="en-GB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1" dirty="0"/>
              <a:t>centralne inwestycje;</a:t>
            </a:r>
            <a:endParaRPr lang="en-GB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1" dirty="0"/>
              <a:t>zatrudnienie niezbędnej kadry naukowej i </a:t>
            </a:r>
            <a:r>
              <a:rPr lang="pl-PL" sz="2400" b="1" dirty="0" smtClean="0"/>
              <a:t>inżynieryjno-technicznej;</a:t>
            </a:r>
            <a:endParaRPr lang="en-GB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1" dirty="0"/>
              <a:t>kształcenie w Szkole Doktorskiej Uczelni; </a:t>
            </a:r>
            <a:endParaRPr lang="en-GB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1" dirty="0"/>
              <a:t>komercjalizację wyników działalności naukowej oraz </a:t>
            </a:r>
            <a:r>
              <a:rPr lang="pl-PL" sz="2400" b="1" i="1" dirty="0"/>
              <a:t>know-how</a:t>
            </a:r>
            <a:r>
              <a:rPr lang="pl-PL" sz="2400" b="1" dirty="0"/>
              <a:t> związanego z tymi wynikami;</a:t>
            </a:r>
            <a:endParaRPr lang="en-GB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1" dirty="0"/>
              <a:t>zakup dostępu do baz danych. </a:t>
            </a:r>
            <a:endParaRPr lang="en-GB" sz="2400" b="1" dirty="0"/>
          </a:p>
        </p:txBody>
      </p:sp>
      <p:sp>
        <p:nvSpPr>
          <p:cNvPr id="19" name="Prostokąt 18"/>
          <p:cNvSpPr/>
          <p:nvPr/>
        </p:nvSpPr>
        <p:spPr>
          <a:xfrm>
            <a:off x="3735976" y="2098765"/>
            <a:ext cx="6226629" cy="5225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0639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45" y="309937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10165404" y="370967"/>
            <a:ext cx="16634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SBAD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226F4EF-6A10-5A43-85EC-20AA58204AEF}"/>
              </a:ext>
            </a:extLst>
          </p:cNvPr>
          <p:cNvSpPr txBox="1"/>
          <p:nvPr/>
        </p:nvSpPr>
        <p:spPr>
          <a:xfrm>
            <a:off x="5771746" y="370967"/>
            <a:ext cx="435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pl-PL" sz="1000" b="1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hab. inż. </a:t>
            </a:r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Sumelka, prof. PP</a:t>
            </a:r>
            <a:endParaRPr lang="pl-PL" sz="1000" b="1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Prorektor ds. nauki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A37EA919-9974-7340-A478-DA5231E42ED9}"/>
              </a:ext>
            </a:extLst>
          </p:cNvPr>
          <p:cNvCxnSpPr/>
          <p:nvPr/>
        </p:nvCxnSpPr>
        <p:spPr>
          <a:xfrm>
            <a:off x="10165404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3317966" y="1236617"/>
            <a:ext cx="6808530" cy="14107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1" dirty="0"/>
              <a:t>zadania realizowane w ramach </a:t>
            </a:r>
            <a:r>
              <a:rPr lang="pl-PL" sz="2400" b="1" dirty="0" smtClean="0"/>
              <a:t>wydziałów</a:t>
            </a:r>
            <a:endParaRPr lang="en-GB" sz="2400" b="1" dirty="0"/>
          </a:p>
        </p:txBody>
      </p:sp>
      <p:sp>
        <p:nvSpPr>
          <p:cNvPr id="2" name="Prostokąt 1"/>
          <p:cNvSpPr/>
          <p:nvPr/>
        </p:nvSpPr>
        <p:spPr>
          <a:xfrm>
            <a:off x="1698171" y="3105835"/>
            <a:ext cx="89088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Wysokość subwencji badawczej dla poszczególnych wydziałów ustala corocznie rektor w porozumieniu z dziekanami.</a:t>
            </a:r>
            <a:endParaRPr lang="en-GB" sz="2800" dirty="0"/>
          </a:p>
        </p:txBody>
      </p:sp>
      <p:sp>
        <p:nvSpPr>
          <p:cNvPr id="3" name="Owal 2"/>
          <p:cNvSpPr/>
          <p:nvPr/>
        </p:nvSpPr>
        <p:spPr>
          <a:xfrm>
            <a:off x="4241074" y="4518371"/>
            <a:ext cx="3422468" cy="1341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Założenie 5÷10%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79806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45" y="309937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10165404" y="370967"/>
            <a:ext cx="16634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SBAD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226F4EF-6A10-5A43-85EC-20AA58204AEF}"/>
              </a:ext>
            </a:extLst>
          </p:cNvPr>
          <p:cNvSpPr txBox="1"/>
          <p:nvPr/>
        </p:nvSpPr>
        <p:spPr>
          <a:xfrm>
            <a:off x="5771746" y="370967"/>
            <a:ext cx="435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pl-PL" sz="1000" b="1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hab. inż. </a:t>
            </a:r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Sumelka, prof. PP</a:t>
            </a:r>
            <a:endParaRPr lang="pl-PL" sz="1000" b="1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Prorektor ds. nauki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A37EA919-9974-7340-A478-DA5231E42ED9}"/>
              </a:ext>
            </a:extLst>
          </p:cNvPr>
          <p:cNvCxnSpPr/>
          <p:nvPr/>
        </p:nvCxnSpPr>
        <p:spPr>
          <a:xfrm>
            <a:off x="10165404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jaśnienie ze strzałką w lewo 3"/>
          <p:cNvSpPr/>
          <p:nvPr/>
        </p:nvSpPr>
        <p:spPr>
          <a:xfrm flipH="1">
            <a:off x="1123406" y="1245326"/>
            <a:ext cx="2072640" cy="4859383"/>
          </a:xfrm>
          <a:prstGeom prst="left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1" algn="ctr"/>
            <a:r>
              <a:rPr lang="pl-PL" sz="2400" b="1" dirty="0"/>
              <a:t>zadania realizowane w ramach </a:t>
            </a:r>
            <a:r>
              <a:rPr lang="pl-PL" sz="2400" b="1" dirty="0" smtClean="0"/>
              <a:t>wydziałów</a:t>
            </a:r>
            <a:endParaRPr lang="en-GB" sz="2400" b="1" dirty="0"/>
          </a:p>
        </p:txBody>
      </p:sp>
      <p:sp>
        <p:nvSpPr>
          <p:cNvPr id="10" name="Prostokąt 9"/>
          <p:cNvSpPr/>
          <p:nvPr/>
        </p:nvSpPr>
        <p:spPr>
          <a:xfrm>
            <a:off x="4450080" y="1158240"/>
            <a:ext cx="6862354" cy="14107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sz="2400" b="1" dirty="0" smtClean="0"/>
              <a:t>środki </a:t>
            </a:r>
            <a:r>
              <a:rPr lang="pl-PL" sz="2400" b="1" dirty="0"/>
              <a:t>na realizację zadań badawczych, z tego nie mniej niż 10% na zadania realizowane przez młodych naukowców</a:t>
            </a:r>
            <a:endParaRPr lang="en-GB" sz="2400" b="1" dirty="0"/>
          </a:p>
        </p:txBody>
      </p:sp>
      <p:sp>
        <p:nvSpPr>
          <p:cNvPr id="13" name="Prostokąt 12"/>
          <p:cNvSpPr/>
          <p:nvPr/>
        </p:nvSpPr>
        <p:spPr>
          <a:xfrm>
            <a:off x="4450080" y="2969622"/>
            <a:ext cx="6862354" cy="14107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sz="2400" b="1" dirty="0" smtClean="0"/>
              <a:t>środki </a:t>
            </a:r>
            <a:r>
              <a:rPr lang="pl-PL" sz="2400" b="1" dirty="0"/>
              <a:t>na premiowanie wybitnych osiągnięć naukowych członków zespołów badawczych w </a:t>
            </a:r>
            <a:r>
              <a:rPr lang="pl-PL" sz="2400" b="1" dirty="0" smtClean="0"/>
              <a:t>wysokości do </a:t>
            </a:r>
            <a:r>
              <a:rPr lang="pl-PL" sz="2400" b="1" dirty="0"/>
              <a:t>50</a:t>
            </a:r>
            <a:r>
              <a:rPr lang="pl-PL" sz="2400" b="1"/>
              <a:t>% </a:t>
            </a:r>
            <a:r>
              <a:rPr lang="pl-PL" sz="2400" b="1" smtClean="0"/>
              <a:t>przyznanych </a:t>
            </a:r>
            <a:r>
              <a:rPr lang="pl-PL" sz="2400" b="1" dirty="0"/>
              <a:t>środków</a:t>
            </a:r>
            <a:endParaRPr lang="en-GB" sz="2400" b="1" dirty="0"/>
          </a:p>
        </p:txBody>
      </p:sp>
      <p:sp>
        <p:nvSpPr>
          <p:cNvPr id="14" name="Prostokąt 13"/>
          <p:cNvSpPr/>
          <p:nvPr/>
        </p:nvSpPr>
        <p:spPr>
          <a:xfrm>
            <a:off x="4450080" y="4693920"/>
            <a:ext cx="6862354" cy="14107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sz="2400" b="1" dirty="0" smtClean="0"/>
              <a:t>rezerwa </a:t>
            </a:r>
            <a:r>
              <a:rPr lang="pl-PL" sz="2400" b="1" dirty="0"/>
              <a:t>dziekana w wysokości do 5% przyznanych środków</a:t>
            </a:r>
            <a:endParaRPr lang="en-GB" sz="2400" b="1" dirty="0"/>
          </a:p>
        </p:txBody>
      </p:sp>
      <p:sp>
        <p:nvSpPr>
          <p:cNvPr id="2" name="Prostokąt 1"/>
          <p:cNvSpPr/>
          <p:nvPr/>
        </p:nvSpPr>
        <p:spPr>
          <a:xfrm>
            <a:off x="3641763" y="1678968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GB" sz="3200" b="1" dirty="0"/>
          </a:p>
        </p:txBody>
      </p:sp>
      <p:sp>
        <p:nvSpPr>
          <p:cNvPr id="15" name="Prostokąt 14"/>
          <p:cNvSpPr/>
          <p:nvPr/>
        </p:nvSpPr>
        <p:spPr>
          <a:xfrm>
            <a:off x="3616155" y="3382628"/>
            <a:ext cx="370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en-GB" sz="3200" b="1" dirty="0"/>
          </a:p>
        </p:txBody>
      </p:sp>
      <p:sp>
        <p:nvSpPr>
          <p:cNvPr id="16" name="Prostokąt 15"/>
          <p:cNvSpPr/>
          <p:nvPr/>
        </p:nvSpPr>
        <p:spPr>
          <a:xfrm>
            <a:off x="3684243" y="5106926"/>
            <a:ext cx="463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en-GB" sz="3200" b="1" dirty="0"/>
          </a:p>
        </p:txBody>
      </p:sp>
      <p:sp>
        <p:nvSpPr>
          <p:cNvPr id="17" name="Prostokąt 16"/>
          <p:cNvSpPr/>
          <p:nvPr/>
        </p:nvSpPr>
        <p:spPr>
          <a:xfrm>
            <a:off x="3424785" y="2759965"/>
            <a:ext cx="8114071" cy="17772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2176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45" y="309937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10165404" y="370967"/>
            <a:ext cx="16634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SBAD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226F4EF-6A10-5A43-85EC-20AA58204AEF}"/>
              </a:ext>
            </a:extLst>
          </p:cNvPr>
          <p:cNvSpPr txBox="1"/>
          <p:nvPr/>
        </p:nvSpPr>
        <p:spPr>
          <a:xfrm>
            <a:off x="5771746" y="370967"/>
            <a:ext cx="435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pl-PL" sz="1000" b="1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hab. inż. </a:t>
            </a:r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Sumelka, prof. PP</a:t>
            </a:r>
            <a:endParaRPr lang="pl-PL" sz="1000" b="1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Prorektor ds. nauki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A37EA919-9974-7340-A478-DA5231E42ED9}"/>
              </a:ext>
            </a:extLst>
          </p:cNvPr>
          <p:cNvCxnSpPr/>
          <p:nvPr/>
        </p:nvCxnSpPr>
        <p:spPr>
          <a:xfrm>
            <a:off x="10165404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1306280" y="1436916"/>
            <a:ext cx="6862354" cy="14107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sz="2400" b="1" dirty="0" smtClean="0"/>
              <a:t>środki </a:t>
            </a:r>
            <a:r>
              <a:rPr lang="pl-PL" sz="2400" b="1" dirty="0"/>
              <a:t>na realizację zadań badawczych, z tego nie mniej niż 10% na zadania realizowane przez młodych naukowców</a:t>
            </a:r>
            <a:endParaRPr lang="en-GB" sz="2400" b="1" dirty="0"/>
          </a:p>
        </p:txBody>
      </p:sp>
      <p:sp>
        <p:nvSpPr>
          <p:cNvPr id="2" name="Prostokąt 1"/>
          <p:cNvSpPr/>
          <p:nvPr/>
        </p:nvSpPr>
        <p:spPr>
          <a:xfrm>
            <a:off x="497963" y="1957644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GB" sz="3200" b="1" dirty="0"/>
          </a:p>
        </p:txBody>
      </p:sp>
      <p:sp>
        <p:nvSpPr>
          <p:cNvPr id="3" name="Prostokąt 2"/>
          <p:cNvSpPr/>
          <p:nvPr/>
        </p:nvSpPr>
        <p:spPr>
          <a:xfrm>
            <a:off x="409843" y="3071725"/>
            <a:ext cx="1089701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200"/>
              <a:tabLst>
                <a:tab pos="226695" algn="l"/>
              </a:tabLst>
            </a:pP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Wybór zadań badawczych do realizacji odbywa się w drodze organizowanych przez dziekanów wydziałów konkursów.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70845" y="4262707"/>
            <a:ext cx="10945658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6695" algn="l"/>
              </a:tabLst>
            </a:pP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Regulaminy konkursów, </a:t>
            </a: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ustalają </a:t>
            </a: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dziekani wydziałów. </a:t>
            </a:r>
            <a:endParaRPr lang="en-GB" sz="2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6695" algn="l"/>
              </a:tabLst>
            </a:pP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Regulaminy konkursów określają w szczególności:</a:t>
            </a:r>
            <a:endParaRPr lang="en-GB" sz="2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226695" algn="l"/>
              </a:tabLst>
            </a:pP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minimalną </a:t>
            </a: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liczbę członków zespołu badawczego;</a:t>
            </a:r>
            <a:endParaRPr lang="en-GB" sz="2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226695" algn="l"/>
              </a:tabLst>
            </a:pP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minimalny </a:t>
            </a: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dorobek naukowy kierownika zespołu </a:t>
            </a: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badawczego;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226695" algn="l"/>
              </a:tabLst>
            </a:pP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minimalny </a:t>
            </a: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łączny dorobek naukowy członków zespołu </a:t>
            </a: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badawczego;</a:t>
            </a:r>
            <a:endParaRPr lang="en-GB" sz="2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Owal 12"/>
          <p:cNvSpPr/>
          <p:nvPr/>
        </p:nvSpPr>
        <p:spPr>
          <a:xfrm>
            <a:off x="7935132" y="3758339"/>
            <a:ext cx="4005942" cy="1797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rozstrzygnięcie konkursu do </a:t>
            </a:r>
            <a:r>
              <a:rPr lang="pl-PL" sz="2400" b="1" dirty="0"/>
              <a:t>dnia 15 lutego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9615349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45" y="309937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10165404" y="370967"/>
            <a:ext cx="16634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SBAD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226F4EF-6A10-5A43-85EC-20AA58204AEF}"/>
              </a:ext>
            </a:extLst>
          </p:cNvPr>
          <p:cNvSpPr txBox="1"/>
          <p:nvPr/>
        </p:nvSpPr>
        <p:spPr>
          <a:xfrm>
            <a:off x="5771746" y="370967"/>
            <a:ext cx="435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pl-PL" sz="1000" b="1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hab. inż. </a:t>
            </a:r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Sumelka, prof. PP</a:t>
            </a:r>
            <a:endParaRPr lang="pl-PL" sz="1000" b="1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Prorektor ds. nauki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A37EA919-9974-7340-A478-DA5231E42ED9}"/>
              </a:ext>
            </a:extLst>
          </p:cNvPr>
          <p:cNvCxnSpPr/>
          <p:nvPr/>
        </p:nvCxnSpPr>
        <p:spPr>
          <a:xfrm>
            <a:off x="10165404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1306280" y="1436916"/>
            <a:ext cx="6862354" cy="14107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sz="2400" b="1" dirty="0" smtClean="0"/>
              <a:t>środki </a:t>
            </a:r>
            <a:r>
              <a:rPr lang="pl-PL" sz="2400" b="1" dirty="0"/>
              <a:t>na realizację zadań badawczych, z tego nie mniej niż 10% na zadania realizowane przez młodych naukowców</a:t>
            </a:r>
            <a:endParaRPr lang="en-GB" sz="2400" b="1" dirty="0"/>
          </a:p>
        </p:txBody>
      </p:sp>
      <p:sp>
        <p:nvSpPr>
          <p:cNvPr id="2" name="Prostokąt 1"/>
          <p:cNvSpPr/>
          <p:nvPr/>
        </p:nvSpPr>
        <p:spPr>
          <a:xfrm>
            <a:off x="497963" y="1957644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GB" sz="3200" b="1" dirty="0"/>
          </a:p>
        </p:txBody>
      </p:sp>
      <p:sp>
        <p:nvSpPr>
          <p:cNvPr id="3" name="Prostokąt 2"/>
          <p:cNvSpPr/>
          <p:nvPr/>
        </p:nvSpPr>
        <p:spPr>
          <a:xfrm>
            <a:off x="409843" y="3071725"/>
            <a:ext cx="10897018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200"/>
              <a:tabLst>
                <a:tab pos="226695" algn="l"/>
              </a:tabLst>
            </a:pP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Kierownikami </a:t>
            </a: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zadań badawczych mogą być: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200"/>
              <a:tabLst>
                <a:tab pos="226695" algn="l"/>
              </a:tabLst>
            </a:pP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	</a:t>
            </a:r>
            <a:r>
              <a:rPr lang="pl-PL" sz="28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pracownicy PP zatrudnieni na wydziale</a:t>
            </a: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prowadzący działalność naukową w danej </a:t>
            </a: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dyscyplinie;</a:t>
            </a:r>
            <a:endParaRPr lang="pl-PL" sz="2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200"/>
              <a:tabLst>
                <a:tab pos="226695" algn="l"/>
              </a:tabLst>
            </a:pP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	słuchacze </a:t>
            </a:r>
            <a:r>
              <a:rPr lang="pl-PL" sz="28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Szkoły Doktorskiej </a:t>
            </a: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Politechniki Poznańskiej </a:t>
            </a:r>
            <a:endParaRPr lang="pl-PL" sz="28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200"/>
              <a:tabLst>
                <a:tab pos="226695" algn="l"/>
              </a:tabLst>
            </a:pP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słuchacze </a:t>
            </a:r>
            <a:r>
              <a:rPr lang="pl-PL" sz="28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Studiów Doktoranckich </a:t>
            </a:r>
            <a:endParaRPr lang="pl-PL" sz="2800" b="1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200"/>
              <a:tabLst>
                <a:tab pos="226695" algn="l"/>
              </a:tabLst>
            </a:pP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przygotowujący </a:t>
            </a: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prace doktorskie pod kierunkiem pracownika wydziału.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1093389" y="5053245"/>
            <a:ext cx="4898108" cy="56378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150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45" y="309937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10165404" y="370967"/>
            <a:ext cx="16634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SBAD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226F4EF-6A10-5A43-85EC-20AA58204AEF}"/>
              </a:ext>
            </a:extLst>
          </p:cNvPr>
          <p:cNvSpPr txBox="1"/>
          <p:nvPr/>
        </p:nvSpPr>
        <p:spPr>
          <a:xfrm>
            <a:off x="5771746" y="370967"/>
            <a:ext cx="435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pl-PL" sz="1000" b="1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hab. inż. </a:t>
            </a:r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Sumelka, prof. PP</a:t>
            </a:r>
            <a:endParaRPr lang="pl-PL" sz="1000" b="1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Prorektor ds. nauki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A37EA919-9974-7340-A478-DA5231E42ED9}"/>
              </a:ext>
            </a:extLst>
          </p:cNvPr>
          <p:cNvCxnSpPr/>
          <p:nvPr/>
        </p:nvCxnSpPr>
        <p:spPr>
          <a:xfrm>
            <a:off x="10165404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1306280" y="1436916"/>
            <a:ext cx="6862354" cy="14107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sz="2400" b="1" dirty="0" smtClean="0"/>
              <a:t>środki </a:t>
            </a:r>
            <a:r>
              <a:rPr lang="pl-PL" sz="2400" b="1" dirty="0"/>
              <a:t>na realizację zadań badawczych, z tego nie mniej niż 10% na zadania realizowane przez młodych naukowców</a:t>
            </a:r>
            <a:endParaRPr lang="en-GB" sz="2400" b="1" dirty="0"/>
          </a:p>
        </p:txBody>
      </p:sp>
      <p:sp>
        <p:nvSpPr>
          <p:cNvPr id="2" name="Prostokąt 1"/>
          <p:cNvSpPr/>
          <p:nvPr/>
        </p:nvSpPr>
        <p:spPr>
          <a:xfrm>
            <a:off x="497963" y="1957644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GB" sz="3200" b="1" dirty="0"/>
          </a:p>
        </p:txBody>
      </p:sp>
      <p:sp>
        <p:nvSpPr>
          <p:cNvPr id="3" name="Prostokąt 2"/>
          <p:cNvSpPr/>
          <p:nvPr/>
        </p:nvSpPr>
        <p:spPr>
          <a:xfrm>
            <a:off x="246088" y="3128912"/>
            <a:ext cx="10897018" cy="555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200"/>
              <a:tabLst>
                <a:tab pos="226695" algn="l"/>
              </a:tabLst>
            </a:pP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Środki </a:t>
            </a: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przyznane na zadanie badawcze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230422" y="3930704"/>
                <a:ext cx="10513134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sz="3600" b="1" dirty="0" smtClean="0"/>
                  <a:t>MAX</a:t>
                </a:r>
                <a:r>
                  <a:rPr lang="pl-PL" sz="3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𝑑𝑧𝑖𝑎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ł 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𝑧𝑒𝑠𝑝𝑜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ł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sz="360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pl-PL" sz="3600" i="0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3600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𝑁𝑎𝑢𝑘𝑎</m:t>
                          </m:r>
                        </m:e>
                        <m:sub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36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𝐹𝑖𝑛𝑎𝑛𝑠𝑒</m:t>
                          </m:r>
                        </m:e>
                        <m:sub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36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i="1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𝐿𝑖𝑐𝑧𝑏𝑎</m:t>
                          </m:r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3600" b="0" i="1" smtClean="0">
                              <a:latin typeface="Cambria Math" panose="02040503050406030204" pitchFamily="18" charset="0"/>
                            </a:rPr>
                            <m:t>𝑏𝑎𝑑𝑎𝑐𝑧𝑦</m:t>
                          </m:r>
                        </m:e>
                        <m:sub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22" y="3930704"/>
                <a:ext cx="10513134" cy="1200329"/>
              </a:xfrm>
              <a:prstGeom prst="rect">
                <a:avLst/>
              </a:prstGeom>
              <a:blipFill>
                <a:blip r:embed="rId3"/>
                <a:stretch>
                  <a:fillRect l="-1798" t="-7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rostokąt 12"/>
              <p:cNvSpPr/>
              <p:nvPr/>
            </p:nvSpPr>
            <p:spPr>
              <a:xfrm>
                <a:off x="251947" y="5623414"/>
                <a:ext cx="3300712" cy="2590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40385" indent="-540385" algn="just">
                  <a:lnSpc>
                    <a:spcPts val="1260"/>
                  </a:lnSpc>
                  <a:spcBef>
                    <a:spcPts val="10"/>
                  </a:spcBef>
                  <a:spcAft>
                    <a:spcPts val="0"/>
                  </a:spcAft>
                  <a:tabLst>
                    <a:tab pos="54038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36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pl-PL" sz="36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0.5,0.8</m:t>
                          </m:r>
                        </m:e>
                      </m:d>
                    </m:oMath>
                  </m:oMathPara>
                </a14:m>
                <a:endParaRPr lang="en-GB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Prostokąt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47" y="5623414"/>
                <a:ext cx="3300712" cy="259045"/>
              </a:xfrm>
              <a:prstGeom prst="rect">
                <a:avLst/>
              </a:prstGeom>
              <a:blipFill>
                <a:blip r:embed="rId4"/>
                <a:stretch>
                  <a:fillRect t="-88372" b="-30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rostokąt 13"/>
              <p:cNvSpPr/>
              <p:nvPr/>
            </p:nvSpPr>
            <p:spPr>
              <a:xfrm>
                <a:off x="4260230" y="5358620"/>
                <a:ext cx="286873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3600" i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i="0">
                              <a:latin typeface="Cambria Math" panose="02040503050406030204" pitchFamily="18" charset="0"/>
                            </a:rPr>
                            <m:t>0.2,0.4</m:t>
                          </m:r>
                        </m:e>
                      </m:d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Prostoką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230" y="5358620"/>
                <a:ext cx="2868734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rostokąt 14"/>
              <p:cNvSpPr/>
              <p:nvPr/>
            </p:nvSpPr>
            <p:spPr>
              <a:xfrm>
                <a:off x="7702637" y="5358619"/>
                <a:ext cx="275479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3600" i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i="0">
                              <a:latin typeface="Cambria Math" panose="02040503050406030204" pitchFamily="18" charset="0"/>
                            </a:rPr>
                            <m:t>0.0,0.1</m:t>
                          </m:r>
                        </m:e>
                      </m:d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5" name="Prostokąt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637" y="5358619"/>
                <a:ext cx="2754793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rostokąt 15"/>
              <p:cNvSpPr/>
              <p:nvPr/>
            </p:nvSpPr>
            <p:spPr>
              <a:xfrm>
                <a:off x="3845725" y="6387115"/>
                <a:ext cx="3697744" cy="2590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40385" indent="-540385" algn="just">
                  <a:lnSpc>
                    <a:spcPts val="1260"/>
                  </a:lnSpc>
                  <a:spcBef>
                    <a:spcPts val="10"/>
                  </a:spcBef>
                  <a:spcAft>
                    <a:spcPts val="0"/>
                  </a:spcAft>
                  <a:tabLst>
                    <a:tab pos="54038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pl-PL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pl-PL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pl-PL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pl-PL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pl-PL" sz="3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en-GB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Prostoką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725" y="6387115"/>
                <a:ext cx="3697744" cy="259045"/>
              </a:xfrm>
              <a:prstGeom prst="rect">
                <a:avLst/>
              </a:prstGeom>
              <a:blipFill>
                <a:blip r:embed="rId7"/>
                <a:stretch>
                  <a:fillRect t="-88095" b="-30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93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45" y="309937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10165404" y="370967"/>
            <a:ext cx="16634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SBAD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226F4EF-6A10-5A43-85EC-20AA58204AEF}"/>
              </a:ext>
            </a:extLst>
          </p:cNvPr>
          <p:cNvSpPr txBox="1"/>
          <p:nvPr/>
        </p:nvSpPr>
        <p:spPr>
          <a:xfrm>
            <a:off x="5771746" y="370967"/>
            <a:ext cx="435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pl-PL" sz="1000" b="1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hab. inż. </a:t>
            </a:r>
            <a:r>
              <a:rPr lang="pl-PL" sz="1000" b="1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Sumelka, prof. PP</a:t>
            </a:r>
            <a:endParaRPr lang="pl-PL" sz="1000" b="1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 smtClean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Prorektor ds. nauki</a:t>
            </a:r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A37EA919-9974-7340-A478-DA5231E42ED9}"/>
              </a:ext>
            </a:extLst>
          </p:cNvPr>
          <p:cNvCxnSpPr/>
          <p:nvPr/>
        </p:nvCxnSpPr>
        <p:spPr>
          <a:xfrm>
            <a:off x="10165404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1306280" y="1436916"/>
            <a:ext cx="6862354" cy="14107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sz="2400" b="1" dirty="0" smtClean="0"/>
              <a:t>środki </a:t>
            </a:r>
            <a:r>
              <a:rPr lang="pl-PL" sz="2400" b="1" dirty="0"/>
              <a:t>na realizację zadań badawczych, z tego nie mniej niż 10% na zadania realizowane przez młodych naukowców</a:t>
            </a:r>
            <a:endParaRPr lang="en-GB" sz="2400" b="1" dirty="0"/>
          </a:p>
        </p:txBody>
      </p:sp>
      <p:sp>
        <p:nvSpPr>
          <p:cNvPr id="2" name="Prostokąt 1"/>
          <p:cNvSpPr/>
          <p:nvPr/>
        </p:nvSpPr>
        <p:spPr>
          <a:xfrm>
            <a:off x="497963" y="1957644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GB" sz="3200" b="1" dirty="0"/>
          </a:p>
        </p:txBody>
      </p:sp>
      <p:sp>
        <p:nvSpPr>
          <p:cNvPr id="3" name="Prostokąt 2"/>
          <p:cNvSpPr/>
          <p:nvPr/>
        </p:nvSpPr>
        <p:spPr>
          <a:xfrm>
            <a:off x="246088" y="3128912"/>
            <a:ext cx="10897018" cy="555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200"/>
              <a:tabLst>
                <a:tab pos="226695" algn="l"/>
              </a:tabLst>
            </a:pPr>
            <a:r>
              <a:rPr lang="pl-PL" sz="2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Środki </a:t>
            </a:r>
            <a:r>
              <a:rPr lang="pl-PL" sz="2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przyznane na zadanie badawcze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775603" y="4407812"/>
                <a:ext cx="1009423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sz="3600" b="1" dirty="0" smtClean="0"/>
                  <a:t>MIN</a:t>
                </a:r>
                <a:r>
                  <a:rPr lang="pl-PL" sz="3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𝑑𝑧𝑖𝑎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ł 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𝑧𝑒𝑠𝑝𝑜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ł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pl-PL" sz="36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l-PL" sz="3600" b="1" dirty="0" smtClean="0"/>
                  <a:t> = 95% MAX</a:t>
                </a:r>
                <a:r>
                  <a:rPr lang="pl-PL" sz="3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𝑑𝑧𝑖𝑎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ł 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𝑧𝑒𝑠𝑝𝑜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ł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603" y="4407812"/>
                <a:ext cx="10094238" cy="646331"/>
              </a:xfrm>
              <a:prstGeom prst="rect">
                <a:avLst/>
              </a:prstGeom>
              <a:blipFill>
                <a:blip r:embed="rId3"/>
                <a:stretch>
                  <a:fillRect l="-1812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2057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512</Words>
  <Application>Microsoft Office PowerPoint</Application>
  <PresentationFormat>Panoramiczny</PresentationFormat>
  <Paragraphs>86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Cambria Math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Hauza</dc:creator>
  <cp:lastModifiedBy>Sumelka</cp:lastModifiedBy>
  <cp:revision>136</cp:revision>
  <dcterms:created xsi:type="dcterms:W3CDTF">2020-11-08T19:05:06Z</dcterms:created>
  <dcterms:modified xsi:type="dcterms:W3CDTF">2020-12-16T09:23:08Z</dcterms:modified>
</cp:coreProperties>
</file>